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4" r:id="rId7"/>
    <p:sldId id="261" r:id="rId8"/>
    <p:sldId id="262"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3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4/3/2019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4/3/2019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gif"/><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Theory of computations</a:t>
            </a:r>
            <a:endParaRPr lang="en-US" dirty="0"/>
          </a:p>
        </p:txBody>
      </p:sp>
      <p:sp>
        <p:nvSpPr>
          <p:cNvPr id="3" name="Subtitle 2"/>
          <p:cNvSpPr>
            <a:spLocks noGrp="1"/>
          </p:cNvSpPr>
          <p:nvPr>
            <p:ph type="subTitle" idx="1"/>
          </p:nvPr>
        </p:nvSpPr>
        <p:spPr/>
        <p:txBody>
          <a:bodyPr/>
          <a:lstStyle/>
          <a:p>
            <a:r>
              <a:rPr lang="en-US" dirty="0" smtClean="0"/>
              <a:t>Project stoplight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9" y="-160630"/>
            <a:ext cx="1648328" cy="1592387"/>
          </a:xfrm>
          <a:prstGeom prst="rect">
            <a:avLst/>
          </a:prstGeom>
        </p:spPr>
      </p:pic>
    </p:spTree>
    <p:extLst>
      <p:ext uri="{BB962C8B-B14F-4D97-AF65-F5344CB8AC3E}">
        <p14:creationId xmlns:p14="http://schemas.microsoft.com/office/powerpoint/2010/main" val="2623369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231" y="-228600"/>
            <a:ext cx="9290800" cy="1478570"/>
          </a:xfrm>
        </p:spPr>
        <p:txBody>
          <a:bodyPr/>
          <a:lstStyle/>
          <a:p>
            <a:r>
              <a:rPr lang="en-US" dirty="0" smtClean="0"/>
              <a:t>Be careful – this can happen if you try to beat a light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50496"/>
            <a:ext cx="12192000" cy="590750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9951" y="-96253"/>
            <a:ext cx="1151022" cy="1046749"/>
          </a:xfrm>
          <a:prstGeom prst="rect">
            <a:avLst/>
          </a:prstGeom>
        </p:spPr>
      </p:pic>
    </p:spTree>
    <p:extLst>
      <p:ext uri="{BB962C8B-B14F-4D97-AF65-F5344CB8AC3E}">
        <p14:creationId xmlns:p14="http://schemas.microsoft.com/office/powerpoint/2010/main" val="1826233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665" y="125223"/>
            <a:ext cx="9905998" cy="1478570"/>
          </a:xfrm>
        </p:spPr>
        <p:txBody>
          <a:bodyPr/>
          <a:lstStyle/>
          <a:p>
            <a:r>
              <a:rPr lang="en-US" dirty="0" smtClean="0"/>
              <a:t>Group members</a:t>
            </a:r>
            <a:endParaRPr lang="en-US" dirty="0"/>
          </a:p>
        </p:txBody>
      </p:sp>
      <p:sp>
        <p:nvSpPr>
          <p:cNvPr id="3" name="Content Placeholder 2"/>
          <p:cNvSpPr>
            <a:spLocks noGrp="1"/>
          </p:cNvSpPr>
          <p:nvPr>
            <p:ph idx="1"/>
          </p:nvPr>
        </p:nvSpPr>
        <p:spPr>
          <a:xfrm>
            <a:off x="1141412" y="1792706"/>
            <a:ext cx="9905999" cy="4824662"/>
          </a:xfrm>
        </p:spPr>
        <p:txBody>
          <a:bodyPr>
            <a:normAutofit/>
          </a:bodyPr>
          <a:lstStyle/>
          <a:p>
            <a:r>
              <a:rPr lang="en-US" dirty="0" smtClean="0"/>
              <a:t>Tenoy Genus – 1503263	</a:t>
            </a:r>
          </a:p>
          <a:p>
            <a:pPr marL="0" indent="0">
              <a:buNone/>
            </a:pPr>
            <a:endParaRPr lang="en-US" dirty="0" smtClean="0"/>
          </a:p>
          <a:p>
            <a:pPr marL="0" indent="0">
              <a:buNone/>
            </a:pPr>
            <a:endParaRPr lang="en-US" dirty="0" smtClean="0"/>
          </a:p>
          <a:p>
            <a:r>
              <a:rPr lang="en-US" dirty="0" smtClean="0"/>
              <a:t>Jordan Murray – 1503454</a:t>
            </a:r>
          </a:p>
          <a:p>
            <a:pPr marL="0" indent="0">
              <a:buNone/>
            </a:pPr>
            <a:endParaRPr lang="en-US" dirty="0"/>
          </a:p>
          <a:p>
            <a:pPr marL="0" indent="0">
              <a:buNone/>
            </a:pPr>
            <a:endParaRPr lang="en-US" dirty="0" smtClean="0"/>
          </a:p>
          <a:p>
            <a:r>
              <a:rPr lang="en-US" dirty="0" smtClean="0"/>
              <a:t>Vernon Bailey – 1500365</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444" y="4981074"/>
            <a:ext cx="1232735" cy="16362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444" y="3314741"/>
            <a:ext cx="1220704" cy="13871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444" y="1509336"/>
            <a:ext cx="1232735" cy="152621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2085" y="218366"/>
            <a:ext cx="2760831" cy="98658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7999" y="-160630"/>
            <a:ext cx="1648328" cy="1592387"/>
          </a:xfrm>
          <a:prstGeom prst="rect">
            <a:avLst/>
          </a:prstGeom>
        </p:spPr>
      </p:pic>
    </p:spTree>
    <p:extLst>
      <p:ext uri="{BB962C8B-B14F-4D97-AF65-F5344CB8AC3E}">
        <p14:creationId xmlns:p14="http://schemas.microsoft.com/office/powerpoint/2010/main" val="2317065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445" y="353823"/>
            <a:ext cx="9905998" cy="1478570"/>
          </a:xfrm>
        </p:spPr>
        <p:txBody>
          <a:bodyPr/>
          <a:lstStyle/>
          <a:p>
            <a:r>
              <a:rPr lang="en-US" dirty="0" smtClean="0"/>
              <a:t>introduction</a:t>
            </a:r>
            <a:endParaRPr lang="en-US" dirty="0"/>
          </a:p>
        </p:txBody>
      </p:sp>
      <p:sp>
        <p:nvSpPr>
          <p:cNvPr id="3" name="Content Placeholder 2"/>
          <p:cNvSpPr>
            <a:spLocks noGrp="1"/>
          </p:cNvSpPr>
          <p:nvPr>
            <p:ph idx="1"/>
          </p:nvPr>
        </p:nvSpPr>
        <p:spPr>
          <a:xfrm>
            <a:off x="1057191" y="1751765"/>
            <a:ext cx="9905999" cy="3541714"/>
          </a:xfrm>
        </p:spPr>
        <p:txBody>
          <a:bodyPr/>
          <a:lstStyle/>
          <a:p>
            <a:r>
              <a:rPr lang="en-US" dirty="0" smtClean="0"/>
              <a:t>What is a stoplight? – According to the Collins dictionary, a stoplight is a set of </a:t>
            </a:r>
            <a:r>
              <a:rPr lang="en-US" dirty="0" err="1" smtClean="0"/>
              <a:t>coloured</a:t>
            </a:r>
            <a:r>
              <a:rPr lang="en-US" dirty="0" smtClean="0"/>
              <a:t> lights which controls the flow of traffic on a road. The </a:t>
            </a:r>
            <a:r>
              <a:rPr lang="en-US" dirty="0" err="1" smtClean="0"/>
              <a:t>colours</a:t>
            </a:r>
            <a:r>
              <a:rPr lang="en-US" dirty="0" smtClean="0"/>
              <a:t> used for a stoplight are usually red, green and amber with red meaning stop, amber meaning prepare to stop and green means you can go. Stoplights can vary depending on the country you are in and so not every stoplight will be the same.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136" y="4295274"/>
            <a:ext cx="3376863" cy="24664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160630"/>
            <a:ext cx="1648328" cy="1592387"/>
          </a:xfrm>
          <a:prstGeom prst="rect">
            <a:avLst/>
          </a:prstGeom>
        </p:spPr>
      </p:pic>
    </p:spTree>
    <p:extLst>
      <p:ext uri="{BB962C8B-B14F-4D97-AF65-F5344CB8AC3E}">
        <p14:creationId xmlns:p14="http://schemas.microsoft.com/office/powerpoint/2010/main" val="3222972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4758" y="-144379"/>
            <a:ext cx="8352338" cy="854242"/>
          </a:xfrm>
        </p:spPr>
        <p:txBody>
          <a:bodyPr/>
          <a:lstStyle/>
          <a:p>
            <a:r>
              <a:rPr lang="en-US" dirty="0" smtClean="0"/>
              <a:t>Our state diagram - </a:t>
            </a:r>
            <a:r>
              <a:rPr lang="en-US" dirty="0" err="1"/>
              <a:t>D</a:t>
            </a:r>
            <a:r>
              <a:rPr lang="en-US" dirty="0" err="1" smtClean="0"/>
              <a:t>fa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65484"/>
            <a:ext cx="12192000" cy="6292516"/>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0053" y="-40158"/>
            <a:ext cx="741947" cy="645799"/>
          </a:xfrm>
          <a:prstGeom prst="rect">
            <a:avLst/>
          </a:prstGeom>
        </p:spPr>
      </p:pic>
    </p:spTree>
    <p:extLst>
      <p:ext uri="{BB962C8B-B14F-4D97-AF65-F5344CB8AC3E}">
        <p14:creationId xmlns:p14="http://schemas.microsoft.com/office/powerpoint/2010/main" val="10838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6424" y="-271819"/>
            <a:ext cx="9905998" cy="1478570"/>
          </a:xfrm>
        </p:spPr>
        <p:txBody>
          <a:bodyPr/>
          <a:lstStyle/>
          <a:p>
            <a:r>
              <a:rPr lang="en-US" dirty="0" smtClean="0"/>
              <a:t>Formal description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1410" y="830178"/>
                <a:ext cx="9905999" cy="405865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 ∑, </m:t>
                      </m:r>
                      <m:r>
                        <a:rPr lang="en-US" i="1">
                          <a:latin typeface="Cambria Math" panose="02040503050406030204" pitchFamily="18" charset="0"/>
                        </a:rPr>
                        <m:t>𝛿</m:t>
                      </m:r>
                      <m:r>
                        <a:rPr lang="en-US" i="1">
                          <a:latin typeface="Cambria Math" panose="02040503050406030204" pitchFamily="18" charset="0"/>
                        </a:rPr>
                        <m:t>, </m:t>
                      </m:r>
                      <m:r>
                        <a:rPr lang="en-US" i="1">
                          <a:latin typeface="Cambria Math" panose="02040503050406030204" pitchFamily="18" charset="0"/>
                        </a:rPr>
                        <m:t>𝑞</m:t>
                      </m:r>
                      <m:r>
                        <a:rPr lang="en-US" i="1" baseline="-25000">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𝐹</m:t>
                      </m:r>
                      <m:r>
                        <a:rPr lang="en-US" i="1">
                          <a:latin typeface="Cambria Math" panose="02040503050406030204" pitchFamily="18" charset="0"/>
                        </a:rPr>
                        <m:t>)</m:t>
                      </m:r>
                    </m:oMath>
                  </m:oMathPara>
                </a14:m>
                <a:endParaRPr lang="en-US" dirty="0"/>
              </a:p>
              <a:p>
                <a:pPr marL="0" indent="0">
                  <a:buNone/>
                </a:pPr>
                <a:r>
                  <a:rPr lang="en-US" dirty="0" smtClean="0"/>
                  <a:t>Q </a:t>
                </a:r>
                <a:r>
                  <a:rPr lang="en-US" dirty="0"/>
                  <a:t>= {</a:t>
                </a:r>
                <a:r>
                  <a:rPr lang="en-US" dirty="0" err="1"/>
                  <a:t>Red,Green,Continue</a:t>
                </a:r>
                <a:r>
                  <a:rPr lang="en-US" dirty="0"/>
                  <a:t> </a:t>
                </a:r>
                <a:r>
                  <a:rPr lang="en-US" dirty="0" err="1"/>
                  <a:t>Green,Amber,Continue</a:t>
                </a:r>
                <a:r>
                  <a:rPr lang="en-US" dirty="0"/>
                  <a:t> Amber,Amber2,Walk}</a:t>
                </a:r>
                <a:endParaRPr lang="en-US" dirty="0" smtClean="0"/>
              </a:p>
              <a:p>
                <a:pPr marL="0" indent="0">
                  <a:buNone/>
                </a:pPr>
                <a14:m>
                  <m:oMath xmlns:m="http://schemas.openxmlformats.org/officeDocument/2006/math">
                    <m:r>
                      <a:rPr lang="en-US" i="1">
                        <a:latin typeface="Cambria Math" panose="02040503050406030204" pitchFamily="18" charset="0"/>
                      </a:rPr>
                      <m:t>∑ </m:t>
                    </m:r>
                  </m:oMath>
                </a14:m>
                <a:r>
                  <a:rPr lang="en-US" dirty="0"/>
                  <a:t>= {0,1,2,3,4,5,6,7,8,9,10,11}</a:t>
                </a:r>
                <a:endParaRPr lang="en-US" dirty="0" smtClean="0"/>
              </a:p>
              <a:p>
                <a:pPr marL="0" indent="0">
                  <a:buNone/>
                </a:pPr>
                <a14:m>
                  <m:oMath xmlns:m="http://schemas.openxmlformats.org/officeDocument/2006/math">
                    <m:r>
                      <a:rPr lang="en-US" i="1">
                        <a:latin typeface="Cambria Math" panose="02040503050406030204" pitchFamily="18" charset="0"/>
                      </a:rPr>
                      <m:t>𝛿</m:t>
                    </m:r>
                  </m:oMath>
                </a14:m>
                <a:r>
                  <a:rPr lang="en-US" dirty="0" smtClean="0"/>
                  <a:t> =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1410" y="830178"/>
                <a:ext cx="9905999" cy="4058654"/>
              </a:xfrm>
              <a:blipFill rotWithShape="0">
                <a:blip r:embed="rId2"/>
                <a:stretch>
                  <a:fillRect l="-923"/>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579" y="2643043"/>
            <a:ext cx="9119937" cy="41307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99" y="-160630"/>
            <a:ext cx="1648328" cy="1592387"/>
          </a:xfrm>
          <a:prstGeom prst="rect">
            <a:avLst/>
          </a:prstGeom>
        </p:spPr>
      </p:pic>
    </p:spTree>
    <p:extLst>
      <p:ext uri="{BB962C8B-B14F-4D97-AF65-F5344CB8AC3E}">
        <p14:creationId xmlns:p14="http://schemas.microsoft.com/office/powerpoint/2010/main" val="3779727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702321"/>
            <a:ext cx="9905998" cy="1478570"/>
          </a:xfrm>
        </p:spPr>
        <p:txBody>
          <a:bodyPr/>
          <a:lstStyle/>
          <a:p>
            <a:r>
              <a:rPr lang="en-US" dirty="0"/>
              <a:t>Formal </a:t>
            </a:r>
            <a:r>
              <a:rPr lang="en-US" dirty="0" smtClean="0"/>
              <a:t>description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1412" y="1840832"/>
                <a:ext cx="9905999" cy="3950369"/>
              </a:xfrm>
            </p:spPr>
            <p:txBody>
              <a:bodyPr/>
              <a:lstStyle/>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 ∑, </m:t>
                      </m:r>
                      <m:r>
                        <a:rPr lang="en-US" i="1">
                          <a:latin typeface="Cambria Math" panose="02040503050406030204" pitchFamily="18" charset="0"/>
                        </a:rPr>
                        <m:t>𝛿</m:t>
                      </m:r>
                      <m:r>
                        <a:rPr lang="en-US" i="1">
                          <a:latin typeface="Cambria Math" panose="02040503050406030204" pitchFamily="18" charset="0"/>
                        </a:rPr>
                        <m:t>, </m:t>
                      </m:r>
                      <m:r>
                        <a:rPr lang="en-US" i="1">
                          <a:latin typeface="Cambria Math" panose="02040503050406030204" pitchFamily="18" charset="0"/>
                        </a:rPr>
                        <m:t>𝑞</m:t>
                      </m:r>
                      <m:r>
                        <a:rPr lang="en-US" i="1" baseline="-25000">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𝐹</m:t>
                      </m:r>
                      <m:r>
                        <a:rPr lang="en-US" i="1">
                          <a:latin typeface="Cambria Math" panose="02040503050406030204" pitchFamily="18" charset="0"/>
                        </a:rPr>
                        <m:t>)</m:t>
                      </m:r>
                    </m:oMath>
                  </m:oMathPara>
                </a14:m>
                <a:endParaRPr lang="en-US" i="1" dirty="0" smtClean="0">
                  <a:latin typeface="Cambria Math" panose="02040503050406030204" pitchFamily="18" charset="0"/>
                </a:endParaRPr>
              </a:p>
              <a:p>
                <a:pPr marL="0" indent="0">
                  <a:buNone/>
                </a:pPr>
                <a:endParaRPr lang="en-US" i="1" dirty="0" smtClean="0">
                  <a:latin typeface="Cambria Math" panose="02040503050406030204" pitchFamily="18" charset="0"/>
                </a:endParaRPr>
              </a:p>
              <a:p>
                <a:pPr marL="0" indent="0">
                  <a:buNone/>
                </a:pPr>
                <a14:m>
                  <m:oMath xmlns:m="http://schemas.openxmlformats.org/officeDocument/2006/math">
                    <m:r>
                      <a:rPr lang="en-US" i="1">
                        <a:latin typeface="Cambria Math" panose="02040503050406030204" pitchFamily="18" charset="0"/>
                      </a:rPr>
                      <m:t>𝑞</m:t>
                    </m:r>
                    <m:r>
                      <a:rPr lang="en-US" i="1" baseline="-25000">
                        <a:latin typeface="Cambria Math" panose="02040503050406030204" pitchFamily="18" charset="0"/>
                      </a:rPr>
                      <m:t>0</m:t>
                    </m:r>
                  </m:oMath>
                </a14:m>
                <a:r>
                  <a:rPr lang="en-US" sz="1400" dirty="0"/>
                  <a:t> </a:t>
                </a:r>
                <a:r>
                  <a:rPr lang="en-US" dirty="0"/>
                  <a:t>= </a:t>
                </a:r>
                <a:r>
                  <a:rPr lang="en-US" dirty="0" smtClean="0"/>
                  <a:t>Red</a:t>
                </a:r>
                <a:endParaRPr lang="en-US" dirty="0"/>
              </a:p>
              <a:p>
                <a:pPr marL="0" indent="0">
                  <a:buNone/>
                </a:pPr>
                <a14:m>
                  <m:oMath xmlns:m="http://schemas.openxmlformats.org/officeDocument/2006/math">
                    <m:r>
                      <a:rPr lang="en-US" i="1">
                        <a:latin typeface="Cambria Math" panose="02040503050406030204" pitchFamily="18" charset="0"/>
                      </a:rPr>
                      <m:t>𝐹</m:t>
                    </m:r>
                  </m:oMath>
                </a14:m>
                <a:r>
                  <a:rPr lang="en-US" dirty="0"/>
                  <a:t> = </a:t>
                </a:r>
                <a14:m>
                  <m:oMath xmlns:m="http://schemas.openxmlformats.org/officeDocument/2006/math">
                    <m:r>
                      <a:rPr lang="en-US" i="1">
                        <a:latin typeface="Cambria Math" panose="02040503050406030204" pitchFamily="18" charset="0"/>
                      </a:rPr>
                      <m:t>{ø}</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1412" y="1840832"/>
                <a:ext cx="9905999" cy="3950369"/>
              </a:xfrm>
              <a:blipFill rotWithShape="0">
                <a:blip r:embed="rId2"/>
                <a:stretch>
                  <a:fillRect l="-185"/>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160630"/>
            <a:ext cx="1648328" cy="1592387"/>
          </a:xfrm>
          <a:prstGeom prst="rect">
            <a:avLst/>
          </a:prstGeom>
        </p:spPr>
      </p:pic>
    </p:spTree>
    <p:extLst>
      <p:ext uri="{BB962C8B-B14F-4D97-AF65-F5344CB8AC3E}">
        <p14:creationId xmlns:p14="http://schemas.microsoft.com/office/powerpoint/2010/main" val="983426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set description notation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r>
                      <a:rPr lang="en-US" sz="2800" i="1">
                        <a:latin typeface="Cambria Math" panose="02040503050406030204" pitchFamily="18" charset="0"/>
                      </a:rPr>
                      <m:t>∑</m:t>
                    </m:r>
                    <m:r>
                      <a:rPr lang="en-US" sz="3200" i="1">
                        <a:latin typeface="Cambria Math" panose="02040503050406030204" pitchFamily="18" charset="0"/>
                      </a:rPr>
                      <m:t> = {0,1,2,3,4,5,6,7,8,9,10,11}</m:t>
                    </m:r>
                  </m:oMath>
                </a14:m>
                <a:endParaRPr lang="en-US" sz="2800" dirty="0"/>
              </a:p>
              <a:p>
                <a14:m>
                  <m:oMath xmlns:m="http://schemas.openxmlformats.org/officeDocument/2006/math">
                    <m:r>
                      <a:rPr lang="en-US" sz="3200" i="1">
                        <a:latin typeface="Cambria Math" panose="02040503050406030204" pitchFamily="18" charset="0"/>
                      </a:rPr>
                      <m:t>𝐿</m:t>
                    </m:r>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 </m:t>
                        </m:r>
                      </m:e>
                    </m:d>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=0 </m:t>
                    </m:r>
                    <m:r>
                      <a:rPr lang="en-US" sz="3200" i="1">
                        <a:latin typeface="Cambria Math" panose="02040503050406030204" pitchFamily="18" charset="0"/>
                      </a:rPr>
                      <m:t>𝑜𝑟</m:t>
                    </m:r>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=1 </m:t>
                    </m:r>
                    <m:r>
                      <a:rPr lang="en-US" sz="3200" i="1">
                        <a:latin typeface="Cambria Math" panose="02040503050406030204" pitchFamily="18" charset="0"/>
                      </a:rPr>
                      <m:t>𝑜𝑟</m:t>
                    </m:r>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 2 </m:t>
                    </m:r>
                    <m:r>
                      <a:rPr lang="en-US" sz="3200" i="1">
                        <a:latin typeface="Cambria Math" panose="02040503050406030204" pitchFamily="18" charset="0"/>
                      </a:rPr>
                      <m:t>𝑜𝑟</m:t>
                    </m:r>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=3 </m:t>
                    </m:r>
                    <m:r>
                      <a:rPr lang="en-US" sz="3200" i="1">
                        <a:latin typeface="Cambria Math" panose="02040503050406030204" pitchFamily="18" charset="0"/>
                      </a:rPr>
                      <m:t>𝑜𝑟</m:t>
                    </m:r>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 4 </m:t>
                    </m:r>
                    <m:r>
                      <a:rPr lang="en-US" sz="3200" i="1">
                        <a:latin typeface="Cambria Math" panose="02040503050406030204" pitchFamily="18" charset="0"/>
                      </a:rPr>
                      <m:t>𝑜𝑟</m:t>
                    </m:r>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 5 </m:t>
                    </m:r>
                    <m:r>
                      <a:rPr lang="en-US" sz="3200" i="1">
                        <a:latin typeface="Cambria Math" panose="02040503050406030204" pitchFamily="18" charset="0"/>
                      </a:rPr>
                      <m:t>𝑜𝑟</m:t>
                    </m:r>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 6 </m:t>
                    </m:r>
                    <m:r>
                      <a:rPr lang="en-US" sz="3200" i="1">
                        <a:latin typeface="Cambria Math" panose="02040503050406030204" pitchFamily="18" charset="0"/>
                      </a:rPr>
                      <m:t>𝑜𝑟</m:t>
                    </m:r>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 7 </m:t>
                    </m:r>
                    <m:r>
                      <a:rPr lang="en-US" sz="3200" i="1">
                        <a:latin typeface="Cambria Math" panose="02040503050406030204" pitchFamily="18" charset="0"/>
                      </a:rPr>
                      <m:t>𝑜𝑟</m:t>
                    </m:r>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 8 </m:t>
                    </m:r>
                    <m:r>
                      <a:rPr lang="en-US" sz="3200" i="1">
                        <a:latin typeface="Cambria Math" panose="02040503050406030204" pitchFamily="18" charset="0"/>
                      </a:rPr>
                      <m:t>𝑜𝑟</m:t>
                    </m:r>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 9  </m:t>
                    </m:r>
                    <m:r>
                      <a:rPr lang="en-US" sz="3200" i="1">
                        <a:latin typeface="Cambria Math" panose="02040503050406030204" pitchFamily="18" charset="0"/>
                      </a:rPr>
                      <m:t>𝑜𝑟</m:t>
                    </m:r>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=10  </m:t>
                    </m:r>
                    <m:r>
                      <a:rPr lang="en-US" sz="3200" i="1">
                        <a:latin typeface="Cambria Math" panose="02040503050406030204" pitchFamily="18" charset="0"/>
                      </a:rPr>
                      <m:t>𝑜𝑟</m:t>
                    </m:r>
                    <m:r>
                      <a:rPr lang="en-US" sz="3200" i="1">
                        <a:latin typeface="Cambria Math" panose="02040503050406030204" pitchFamily="18" charset="0"/>
                      </a:rPr>
                      <m:t> </m:t>
                    </m:r>
                    <m:r>
                      <a:rPr lang="en-US" sz="3200" i="1">
                        <a:latin typeface="Cambria Math" panose="02040503050406030204" pitchFamily="18" charset="0"/>
                      </a:rPr>
                      <m:t>𝑤</m:t>
                    </m:r>
                    <m:r>
                      <a:rPr lang="en-US" sz="3200" i="1">
                        <a:latin typeface="Cambria Math" panose="02040503050406030204" pitchFamily="18" charset="0"/>
                      </a:rPr>
                      <m:t>=11,</m:t>
                    </m:r>
                    <m:r>
                      <a:rPr lang="en-US" sz="3200" i="1">
                        <a:latin typeface="Cambria Math" panose="02040503050406030204" pitchFamily="18" charset="0"/>
                      </a:rPr>
                      <m:t>𝑤</m:t>
                    </m:r>
                    <m:r>
                      <a:rPr lang="en-US" sz="3200" i="1">
                        <a:latin typeface="Cambria Math" panose="02040503050406030204" pitchFamily="18" charset="0"/>
                      </a:rPr>
                      <m:t>∈</m:t>
                    </m:r>
                    <m:r>
                      <a:rPr lang="en-US" sz="2800" i="1">
                        <a:latin typeface="Cambria Math" panose="02040503050406030204" pitchFamily="18" charset="0"/>
                      </a:rPr>
                      <m:t>∑</m:t>
                    </m:r>
                    <m:r>
                      <a:rPr lang="en-US" sz="3200" i="1">
                        <a:latin typeface="Cambria Math" panose="02040503050406030204" pitchFamily="18" charset="0"/>
                      </a:rPr>
                      <m:t>} </m:t>
                    </m:r>
                  </m:oMath>
                </a14:m>
                <a:r>
                  <a:rPr lang="en-US" sz="28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9" y="-160630"/>
            <a:ext cx="1648328" cy="1592387"/>
          </a:xfrm>
          <a:prstGeom prst="rect">
            <a:avLst/>
          </a:prstGeom>
        </p:spPr>
      </p:pic>
    </p:spTree>
    <p:extLst>
      <p:ext uri="{BB962C8B-B14F-4D97-AF65-F5344CB8AC3E}">
        <p14:creationId xmlns:p14="http://schemas.microsoft.com/office/powerpoint/2010/main" val="2475535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589" y="0"/>
            <a:ext cx="4786364" cy="650497"/>
          </a:xfrm>
        </p:spPr>
        <p:txBody>
          <a:bodyPr/>
          <a:lstStyle/>
          <a:p>
            <a:r>
              <a:rPr lang="en-US" dirty="0" smtClean="0"/>
              <a:t>Code Snippet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1978" y="650497"/>
            <a:ext cx="4571999" cy="608850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591" y="650497"/>
            <a:ext cx="4693133" cy="60885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6547" y="-136566"/>
            <a:ext cx="1439779" cy="1315662"/>
          </a:xfrm>
          <a:prstGeom prst="rect">
            <a:avLst/>
          </a:prstGeom>
        </p:spPr>
      </p:pic>
    </p:spTree>
    <p:extLst>
      <p:ext uri="{BB962C8B-B14F-4D97-AF65-F5344CB8AC3E}">
        <p14:creationId xmlns:p14="http://schemas.microsoft.com/office/powerpoint/2010/main" val="23027455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2738" y="-91345"/>
            <a:ext cx="9905998" cy="1478570"/>
          </a:xfrm>
        </p:spPr>
        <p:txBody>
          <a:bodyPr/>
          <a:lstStyle/>
          <a:p>
            <a:r>
              <a:rPr lang="en-US" dirty="0" smtClean="0"/>
              <a:t>Diagram of set up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822" y="1235690"/>
            <a:ext cx="3648651" cy="549843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472" y="1235690"/>
            <a:ext cx="3645569" cy="549842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99" y="-160630"/>
            <a:ext cx="1648328" cy="1592387"/>
          </a:xfrm>
          <a:prstGeom prst="rect">
            <a:avLst/>
          </a:prstGeom>
        </p:spPr>
      </p:pic>
    </p:spTree>
    <p:extLst>
      <p:ext uri="{BB962C8B-B14F-4D97-AF65-F5344CB8AC3E}">
        <p14:creationId xmlns:p14="http://schemas.microsoft.com/office/powerpoint/2010/main" val="3297655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115</TotalTime>
  <Words>187</Words>
  <Application>Microsoft Office PowerPoint</Application>
  <PresentationFormat>Widescreen</PresentationFormat>
  <Paragraphs>29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Cambria Math</vt:lpstr>
      <vt:lpstr>Trebuchet MS</vt:lpstr>
      <vt:lpstr>Tw Cen MT</vt:lpstr>
      <vt:lpstr>Circuit</vt:lpstr>
      <vt:lpstr>Theory of computations</vt:lpstr>
      <vt:lpstr>Group members</vt:lpstr>
      <vt:lpstr>introduction</vt:lpstr>
      <vt:lpstr>Our state diagram - Dfa</vt:lpstr>
      <vt:lpstr>Formal description</vt:lpstr>
      <vt:lpstr>Formal description Cont’d</vt:lpstr>
      <vt:lpstr>Formal set description notation</vt:lpstr>
      <vt:lpstr>Code Snippet</vt:lpstr>
      <vt:lpstr>Diagram of set up</vt:lpstr>
      <vt:lpstr>Be careful – this can happen if you try to beat a light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of computations</dc:title>
  <dc:creator>Tenoy Genus</dc:creator>
  <cp:lastModifiedBy>Tenoy Genus</cp:lastModifiedBy>
  <cp:revision>18</cp:revision>
  <dcterms:created xsi:type="dcterms:W3CDTF">2019-04-02T02:01:14Z</dcterms:created>
  <dcterms:modified xsi:type="dcterms:W3CDTF">2019-04-03T19:56:28Z</dcterms:modified>
</cp:coreProperties>
</file>